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3.jpeg" ContentType="image/jpeg"/>
  <Override PartName="/ppt/media/image14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0680" cy="6855480"/>
            <a:chOff x="0" y="0"/>
            <a:chExt cx="12190680" cy="68554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0680" cy="68554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8609760" y="586728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609760" y="1676520"/>
              <a:ext cx="2817360" cy="28170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000280" y="1440"/>
              <a:ext cx="1597680" cy="159768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0" y="2895480"/>
              <a:ext cx="2360160" cy="23598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0" y="2666880"/>
              <a:ext cx="4188960" cy="41886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09760" y="586512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 rot="21010200">
              <a:off x="8490240" y="1796760"/>
              <a:ext cx="3296880" cy="4384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459360" y="1866240"/>
              <a:ext cx="11276280" cy="45313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1440"/>
              <a:ext cx="12190680" cy="68540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CustomShape 12"/>
          <p:cNvSpPr/>
          <p:nvPr/>
        </p:nvSpPr>
        <p:spPr>
          <a:xfrm>
            <a:off x="10444320" y="0"/>
            <a:ext cx="683280" cy="1140480"/>
          </a:xfrm>
          <a:prstGeom prst="rect">
            <a:avLst/>
          </a:prstGeom>
          <a:solidFill>
            <a:srgbClr val="f5a408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0" y="0"/>
            <a:ext cx="12190680" cy="6855480"/>
            <a:chOff x="0" y="0"/>
            <a:chExt cx="12190680" cy="6855480"/>
          </a:xfrm>
        </p:grpSpPr>
        <p:sp>
          <p:nvSpPr>
            <p:cNvPr id="51" name="CustomShape 2"/>
            <p:cNvSpPr/>
            <p:nvPr/>
          </p:nvSpPr>
          <p:spPr>
            <a:xfrm>
              <a:off x="0" y="0"/>
              <a:ext cx="12190680" cy="68554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3"/>
            <p:cNvSpPr/>
            <p:nvPr/>
          </p:nvSpPr>
          <p:spPr>
            <a:xfrm>
              <a:off x="8609760" y="586728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4"/>
            <p:cNvSpPr/>
            <p:nvPr/>
          </p:nvSpPr>
          <p:spPr>
            <a:xfrm>
              <a:off x="8609760" y="1676520"/>
              <a:ext cx="2817360" cy="28170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"/>
            <p:cNvSpPr/>
            <p:nvPr/>
          </p:nvSpPr>
          <p:spPr>
            <a:xfrm>
              <a:off x="8000280" y="1440"/>
              <a:ext cx="1597680" cy="159768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6"/>
            <p:cNvSpPr/>
            <p:nvPr/>
          </p:nvSpPr>
          <p:spPr>
            <a:xfrm>
              <a:off x="0" y="2895480"/>
              <a:ext cx="2360160" cy="23598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7"/>
            <p:cNvSpPr/>
            <p:nvPr/>
          </p:nvSpPr>
          <p:spPr>
            <a:xfrm>
              <a:off x="0" y="2666880"/>
              <a:ext cx="4188960" cy="41886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8"/>
            <p:cNvSpPr/>
            <p:nvPr/>
          </p:nvSpPr>
          <p:spPr>
            <a:xfrm>
              <a:off x="8609760" y="586512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9"/>
            <p:cNvSpPr/>
            <p:nvPr/>
          </p:nvSpPr>
          <p:spPr>
            <a:xfrm rot="21010200">
              <a:off x="8490240" y="1796760"/>
              <a:ext cx="3296880" cy="4384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0"/>
            <p:cNvSpPr/>
            <p:nvPr/>
          </p:nvSpPr>
          <p:spPr>
            <a:xfrm>
              <a:off x="459360" y="1866240"/>
              <a:ext cx="11276280" cy="45313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1"/>
            <p:cNvSpPr/>
            <p:nvPr/>
          </p:nvSpPr>
          <p:spPr>
            <a:xfrm>
              <a:off x="0" y="1440"/>
              <a:ext cx="12190680" cy="68540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CustomShape 12"/>
          <p:cNvSpPr/>
          <p:nvPr/>
        </p:nvSpPr>
        <p:spPr>
          <a:xfrm>
            <a:off x="10444320" y="0"/>
            <a:ext cx="683280" cy="1140480"/>
          </a:xfrm>
          <a:prstGeom prst="rect">
            <a:avLst/>
          </a:prstGeom>
          <a:solidFill>
            <a:srgbClr val="f5a408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forma</a:t>
            </a:r>
            <a:r>
              <a:rPr b="0" lang="en-IN" sz="4400" spc="-1" strike="noStrike">
                <a:latin typeface="Arial"/>
              </a:rPr>
              <a:t>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"/>
          <p:cNvGrpSpPr/>
          <p:nvPr/>
        </p:nvGrpSpPr>
        <p:grpSpPr>
          <a:xfrm>
            <a:off x="0" y="0"/>
            <a:ext cx="12190680" cy="6855480"/>
            <a:chOff x="0" y="0"/>
            <a:chExt cx="12190680" cy="6855480"/>
          </a:xfrm>
        </p:grpSpPr>
        <p:sp>
          <p:nvSpPr>
            <p:cNvPr id="101" name="CustomShape 2"/>
            <p:cNvSpPr/>
            <p:nvPr/>
          </p:nvSpPr>
          <p:spPr>
            <a:xfrm>
              <a:off x="0" y="0"/>
              <a:ext cx="12190680" cy="68554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3"/>
            <p:cNvSpPr/>
            <p:nvPr/>
          </p:nvSpPr>
          <p:spPr>
            <a:xfrm>
              <a:off x="8609760" y="586728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4"/>
            <p:cNvSpPr/>
            <p:nvPr/>
          </p:nvSpPr>
          <p:spPr>
            <a:xfrm>
              <a:off x="8609760" y="1676520"/>
              <a:ext cx="2817360" cy="28170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5"/>
            <p:cNvSpPr/>
            <p:nvPr/>
          </p:nvSpPr>
          <p:spPr>
            <a:xfrm>
              <a:off x="8000280" y="1440"/>
              <a:ext cx="1597680" cy="159768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6"/>
            <p:cNvSpPr/>
            <p:nvPr/>
          </p:nvSpPr>
          <p:spPr>
            <a:xfrm>
              <a:off x="0" y="2895480"/>
              <a:ext cx="2360160" cy="2359800"/>
            </a:xfrm>
            <a:prstGeom prst="ellipse">
              <a:avLst/>
            </a:prstGeom>
            <a:gradFill rotWithShape="0">
              <a:gsLst>
                <a:gs pos="0">
                  <a:srgbClr val="8ebbd2"/>
                </a:gs>
                <a:gs pos="100000">
                  <a:srgbClr val="8ebbd2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7"/>
            <p:cNvSpPr/>
            <p:nvPr/>
          </p:nvSpPr>
          <p:spPr>
            <a:xfrm>
              <a:off x="0" y="2666880"/>
              <a:ext cx="4188960" cy="41886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8"/>
            <p:cNvSpPr/>
            <p:nvPr/>
          </p:nvSpPr>
          <p:spPr>
            <a:xfrm>
              <a:off x="8609760" y="5865120"/>
              <a:ext cx="988200" cy="988200"/>
            </a:xfrm>
            <a:prstGeom prst="ellipse">
              <a:avLst/>
            </a:prstGeom>
            <a:gradFill rotWithShape="0">
              <a:gsLst>
                <a:gs pos="0">
                  <a:srgbClr val="fac96a"/>
                </a:gs>
                <a:gs pos="100000">
                  <a:srgbClr val="fac96a"/>
                </a:gs>
              </a:gsLst>
              <a:lin ang="0"/>
            </a:gradFill>
            <a:ln w="9360">
              <a:noFill/>
            </a:ln>
            <a:effectLst>
              <a:outerShdw dir="5400000" dist="2556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9"/>
            <p:cNvSpPr/>
            <p:nvPr/>
          </p:nvSpPr>
          <p:spPr>
            <a:xfrm rot="21010200">
              <a:off x="8490240" y="1796760"/>
              <a:ext cx="3296880" cy="4384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0"/>
            <p:cNvSpPr/>
            <p:nvPr/>
          </p:nvSpPr>
          <p:spPr>
            <a:xfrm>
              <a:off x="459360" y="1866240"/>
              <a:ext cx="11276280" cy="45313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1"/>
            <p:cNvSpPr/>
            <p:nvPr/>
          </p:nvSpPr>
          <p:spPr>
            <a:xfrm>
              <a:off x="0" y="1440"/>
              <a:ext cx="12190680" cy="68540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1" name="CustomShape 12"/>
          <p:cNvSpPr/>
          <p:nvPr/>
        </p:nvSpPr>
        <p:spPr>
          <a:xfrm>
            <a:off x="10444320" y="0"/>
            <a:ext cx="683280" cy="1140480"/>
          </a:xfrm>
          <a:prstGeom prst="rect">
            <a:avLst/>
          </a:prstGeom>
          <a:solidFill>
            <a:srgbClr val="f5a408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tutorialspoint.com/erosion-and-dilation-of-images-using-opencv-in-python" TargetMode="External"/><Relationship Id="rId2" Type="http://schemas.openxmlformats.org/officeDocument/2006/relationships/hyperlink" Target="https://www.learnopencv.com/filling-holes-in-an-image-using-opencv-python-c/" TargetMode="External"/><Relationship Id="rId3" Type="http://schemas.openxmlformats.org/officeDocument/2006/relationships/hyperlink" Target="https://dsp.stackexchange.com/questions/454/detecting-trail-in-forest-images/459#459" TargetMode="External"/><Relationship Id="rId4" Type="http://schemas.openxmlformats.org/officeDocument/2006/relationships/hyperlink" Target="https://dsp.stackexchange.com/questions/2247/how-can-i-remove-shadows-from-an-image" TargetMode="External"/><Relationship Id="rId5" Type="http://schemas.openxmlformats.org/officeDocument/2006/relationships/hyperlink" Target="https://docs.opencv.org/3.1.0/db/d5c/tutorial_py_bg_subtraction.html" TargetMode="External"/><Relationship Id="rId6" Type="http://schemas.openxmlformats.org/officeDocument/2006/relationships/hyperlink" Target="https://docs.opencv.org/3.0-beta/doc/py_tutorials/py_imgproc/py_morphological_ops/py_morphological_ops.html" TargetMode="External"/><Relationship Id="rId7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Problem Statement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i="1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Efficient Traffic Analysis &amp; Monitoring</a:t>
            </a:r>
            <a:endParaRPr b="0" lang="en-IN" sz="1800" spc="-1" strike="noStrike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b="0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Estimating the traffic density flow from the surveillance camera data.</a:t>
            </a:r>
            <a:endParaRPr b="0" lang="en-IN" sz="1800" spc="-1" strike="noStrike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b="0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Distance estimating from camera focal lens based on view angle.</a:t>
            </a:r>
            <a:endParaRPr b="0" lang="en-IN" sz="1800" spc="-1" strike="noStrike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b="0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categorizing the vehicle from 3D properties and vehicle count.</a:t>
            </a:r>
            <a:endParaRPr b="0" lang="en-IN" sz="1800" spc="-1" strike="noStrike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b="0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Distance between vehicles in frame.</a:t>
            </a:r>
            <a:endParaRPr b="0" lang="en-IN" sz="1800" spc="-1" strike="noStrike">
              <a:latin typeface="Arial"/>
            </a:endParaRPr>
          </a:p>
          <a:p>
            <a:pPr marL="285840" indent="-28332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Arial"/>
              <a:buChar char="•"/>
            </a:pPr>
            <a:r>
              <a:rPr b="0" lang="en-IN" sz="1800" spc="-1" strike="noStrike">
                <a:solidFill>
                  <a:srgbClr val="0d0d0d"/>
                </a:solidFill>
                <a:latin typeface="Century Gothic"/>
                <a:ea typeface="DejaVu Sans"/>
              </a:rPr>
              <a:t>Estimate and calculate the speed of vehicle from frame wide comparison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rcRect l="12780" t="18877" r="20465" b="9704"/>
          <a:stretch/>
        </p:blipFill>
        <p:spPr>
          <a:xfrm>
            <a:off x="6285600" y="3564000"/>
            <a:ext cx="5905080" cy="32864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rcRect l="11059" t="15745" r="22630" b="12224"/>
          <a:stretch/>
        </p:blipFill>
        <p:spPr>
          <a:xfrm>
            <a:off x="0" y="3521520"/>
            <a:ext cx="6118560" cy="332820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rcRect l="9642" t="13904" r="23618" b="14702"/>
          <a:stretch/>
        </p:blipFill>
        <p:spPr>
          <a:xfrm>
            <a:off x="6264360" y="0"/>
            <a:ext cx="5926320" cy="34376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rcRect l="12585" t="13645" r="20663" b="13904"/>
          <a:stretch/>
        </p:blipFill>
        <p:spPr>
          <a:xfrm>
            <a:off x="0" y="360"/>
            <a:ext cx="6118560" cy="34534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2016000" y="373680"/>
            <a:ext cx="1798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7128000" y="373680"/>
            <a:ext cx="38865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Background Subtraction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792000" y="38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Closing Operation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7272000" y="3852000"/>
            <a:ext cx="45345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Opening Operation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rcRect l="12394" t="13645" r="21447" b="13904"/>
          <a:stretch/>
        </p:blipFill>
        <p:spPr>
          <a:xfrm>
            <a:off x="6408360" y="3456000"/>
            <a:ext cx="5782320" cy="33998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rcRect l="12394" t="17001" r="20854" b="9400"/>
          <a:stretch/>
        </p:blipFill>
        <p:spPr>
          <a:xfrm>
            <a:off x="0" y="3456000"/>
            <a:ext cx="6118560" cy="34538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rcRect l="7689" t="4976" r="25569" b="21974"/>
          <a:stretch/>
        </p:blipFill>
        <p:spPr>
          <a:xfrm>
            <a:off x="6395760" y="0"/>
            <a:ext cx="5794920" cy="33098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4"/>
          <a:srcRect l="5906" t="1613" r="27344" b="25638"/>
          <a:stretch/>
        </p:blipFill>
        <p:spPr>
          <a:xfrm>
            <a:off x="0" y="360"/>
            <a:ext cx="6118560" cy="330948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056000" y="2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Gaussian Blur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496000" y="37440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152000" y="3708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Median Blur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152000" y="28836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Dilation Operation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rcRect l="12585" t="13645" r="20663" b="13904"/>
          <a:stretch/>
        </p:blipFill>
        <p:spPr>
          <a:xfrm>
            <a:off x="0" y="2808000"/>
            <a:ext cx="6118560" cy="34534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rcRect l="12394" t="13645" r="21447" b="13904"/>
          <a:stretch/>
        </p:blipFill>
        <p:spPr>
          <a:xfrm>
            <a:off x="6264360" y="2808000"/>
            <a:ext cx="5782320" cy="33998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Final Contour Detection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640000" y="3132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2160000" y="3132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3528000" y="6336360"/>
            <a:ext cx="655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11: Contour detection for the input image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rcRect l="9837" t="16542" r="24008" b="12042"/>
          <a:stretch/>
        </p:blipFill>
        <p:spPr>
          <a:xfrm>
            <a:off x="0" y="0"/>
            <a:ext cx="5974200" cy="36698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rcRect l="9837" t="16542" r="23413" b="13092"/>
          <a:stretch/>
        </p:blipFill>
        <p:spPr>
          <a:xfrm>
            <a:off x="6120000" y="0"/>
            <a:ext cx="6071400" cy="352620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rcRect l="10030" t="15745" r="23805" b="11552"/>
          <a:stretch/>
        </p:blipFill>
        <p:spPr>
          <a:xfrm>
            <a:off x="0" y="3456000"/>
            <a:ext cx="5974200" cy="34045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rcRect l="9837" t="16542" r="24008" b="12035"/>
          <a:stretch/>
        </p:blipFill>
        <p:spPr>
          <a:xfrm>
            <a:off x="6120360" y="3528000"/>
            <a:ext cx="6071040" cy="332820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2016000" y="373680"/>
            <a:ext cx="1798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128000" y="373680"/>
            <a:ext cx="38865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Background Subtraction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92000" y="38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Closing Operation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7272000" y="3852000"/>
            <a:ext cx="45345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Opening Operation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rcRect l="9839" t="16542" r="23406" b="10992"/>
          <a:stretch/>
        </p:blipFill>
        <p:spPr>
          <a:xfrm>
            <a:off x="0" y="0"/>
            <a:ext cx="6046200" cy="36032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rcRect l="13955" t="15507" r="19876" b="13092"/>
          <a:stretch/>
        </p:blipFill>
        <p:spPr>
          <a:xfrm>
            <a:off x="6264000" y="2880"/>
            <a:ext cx="5927400" cy="353844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rcRect l="9236" t="16542" r="24008" b="12042"/>
          <a:stretch/>
        </p:blipFill>
        <p:spPr>
          <a:xfrm>
            <a:off x="-35640" y="3435480"/>
            <a:ext cx="6045840" cy="34207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rcRect l="9837" t="16542" r="24008" b="12042"/>
          <a:stretch/>
        </p:blipFill>
        <p:spPr>
          <a:xfrm>
            <a:off x="6264000" y="3317760"/>
            <a:ext cx="5927400" cy="35384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7056000" y="252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Gaussian Blur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496000" y="37440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52000" y="370800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Median Blur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152000" y="288360"/>
            <a:ext cx="42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Frame after applying Dilation Operation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Final Contour Detection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rcRect l="9837" t="16542" r="24008" b="12042"/>
          <a:stretch/>
        </p:blipFill>
        <p:spPr>
          <a:xfrm>
            <a:off x="0" y="2664000"/>
            <a:ext cx="5974200" cy="36698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rcRect l="9837" t="16542" r="24008" b="12042"/>
          <a:stretch/>
        </p:blipFill>
        <p:spPr>
          <a:xfrm>
            <a:off x="6192000" y="2664000"/>
            <a:ext cx="5999400" cy="358128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1944000" y="2245680"/>
            <a:ext cx="165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8640000" y="2268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160000" y="2268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8640000" y="3132000"/>
            <a:ext cx="1438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2160000" y="3132000"/>
            <a:ext cx="172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Original Frame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TextShape 7"/>
          <p:cNvSpPr txBox="1"/>
          <p:nvPr/>
        </p:nvSpPr>
        <p:spPr>
          <a:xfrm>
            <a:off x="3528000" y="6336720"/>
            <a:ext cx="655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12: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Contour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detection for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the input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image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rcRect l="31667" t="56416" r="62364" b="23577"/>
          <a:stretch/>
        </p:blipFill>
        <p:spPr>
          <a:xfrm>
            <a:off x="7128000" y="3240000"/>
            <a:ext cx="1510200" cy="287172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rcRect l="53449" t="58114" r="40144" b="18877"/>
          <a:stretch/>
        </p:blipFill>
        <p:spPr>
          <a:xfrm>
            <a:off x="4896000" y="3240000"/>
            <a:ext cx="1438200" cy="287892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Notable Achievement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76000" y="259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Removal of shadow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after a lot of experimentation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328000" y="6264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12: shadow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removal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198080" y="1080000"/>
            <a:ext cx="571212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Notable Challenge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76000" y="259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Removal of Illumination effect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is making the area where the 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light falls bright making it difficult 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to distinguish between the object 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and the light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rcRect l="67472" t="60056" r="18892" b="7353"/>
          <a:stretch/>
        </p:blipFill>
        <p:spPr>
          <a:xfrm>
            <a:off x="5688000" y="3280680"/>
            <a:ext cx="2158200" cy="29095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rcRect l="62356" t="44868" r="31085" b="41407"/>
          <a:stretch/>
        </p:blipFill>
        <p:spPr>
          <a:xfrm>
            <a:off x="9216000" y="2604960"/>
            <a:ext cx="1510200" cy="17852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rcRect l="68262" t="60616" r="24008" b="23577"/>
          <a:stretch/>
        </p:blipFill>
        <p:spPr>
          <a:xfrm>
            <a:off x="8496000" y="4824000"/>
            <a:ext cx="1582200" cy="1825920"/>
          </a:xfrm>
          <a:prstGeom prst="rect">
            <a:avLst/>
          </a:prstGeom>
          <a:ln>
            <a:noFill/>
          </a:ln>
        </p:spPr>
      </p:pic>
      <p:sp>
        <p:nvSpPr>
          <p:cNvPr id="258" name="TextShape 3"/>
          <p:cNvSpPr txBox="1"/>
          <p:nvPr/>
        </p:nvSpPr>
        <p:spPr>
          <a:xfrm>
            <a:off x="4608000" y="6264360"/>
            <a:ext cx="39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13: Contours with light source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1080000"/>
            <a:ext cx="806220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Efforts to overcome the challenge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32000" y="2232000"/>
            <a:ext cx="1058220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Convert the image to HSV colour space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Split the channels and remove the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illumination effect from V component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Merge the channels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The output worked considerably but </a:t>
            </a:r>
            <a:endParaRPr b="0" lang="en-IN" sz="18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affected other contours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rcRect l="68002" t="47745" r="20866" b="21851"/>
          <a:stretch/>
        </p:blipFill>
        <p:spPr>
          <a:xfrm>
            <a:off x="9720000" y="2952000"/>
            <a:ext cx="1582200" cy="208620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rcRect l="61177" t="37522" r="33447" b="43507"/>
          <a:stretch/>
        </p:blipFill>
        <p:spPr>
          <a:xfrm>
            <a:off x="6048000" y="2880000"/>
            <a:ext cx="1438200" cy="223020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rcRect l="62356" t="39622" r="31675" b="38257"/>
          <a:stretch/>
        </p:blipFill>
        <p:spPr>
          <a:xfrm>
            <a:off x="7848000" y="2880000"/>
            <a:ext cx="1438200" cy="2157840"/>
          </a:xfrm>
          <a:prstGeom prst="rect">
            <a:avLst/>
          </a:prstGeom>
          <a:ln>
            <a:noFill/>
          </a:ln>
        </p:spPr>
      </p:pic>
      <p:grpSp>
        <p:nvGrpSpPr>
          <p:cNvPr id="264" name="Group 3"/>
          <p:cNvGrpSpPr/>
          <p:nvPr/>
        </p:nvGrpSpPr>
        <p:grpSpPr>
          <a:xfrm>
            <a:off x="6192000" y="5508000"/>
            <a:ext cx="4822200" cy="740880"/>
            <a:chOff x="6192000" y="5508000"/>
            <a:chExt cx="4822200" cy="740880"/>
          </a:xfrm>
        </p:grpSpPr>
        <p:sp>
          <p:nvSpPr>
            <p:cNvPr id="265" name="CustomShape 4"/>
            <p:cNvSpPr/>
            <p:nvPr/>
          </p:nvSpPr>
          <p:spPr>
            <a:xfrm>
              <a:off x="6192000" y="5605200"/>
              <a:ext cx="11502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100" spc="-1" strike="noStrike">
                  <a:solidFill>
                    <a:srgbClr val="ce181e"/>
                  </a:solidFill>
                  <a:latin typeface="Century Gothic"/>
                  <a:ea typeface="DejaVu Sans"/>
                </a:rPr>
                <a:t>V Component</a:t>
              </a:r>
              <a:endParaRPr b="0" lang="en-IN" sz="1100" spc="-1" strike="noStrike">
                <a:latin typeface="Arial"/>
              </a:endParaRPr>
            </a:p>
          </p:txBody>
        </p:sp>
        <p:sp>
          <p:nvSpPr>
            <p:cNvPr id="266" name="CustomShape 5"/>
            <p:cNvSpPr/>
            <p:nvPr/>
          </p:nvSpPr>
          <p:spPr>
            <a:xfrm>
              <a:off x="9864000" y="5580000"/>
              <a:ext cx="11502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100" spc="-1" strike="noStrike">
                  <a:solidFill>
                    <a:srgbClr val="ce181e"/>
                  </a:solidFill>
                  <a:latin typeface="Century Gothic"/>
                  <a:ea typeface="DejaVu Sans"/>
                </a:rPr>
                <a:t>Output</a:t>
              </a:r>
              <a:endParaRPr b="0" lang="en-IN" sz="1100" spc="-1" strike="noStrike">
                <a:latin typeface="Arial"/>
              </a:endParaRPr>
            </a:p>
          </p:txBody>
        </p:sp>
        <p:sp>
          <p:nvSpPr>
            <p:cNvPr id="267" name="CustomShape 6"/>
            <p:cNvSpPr/>
            <p:nvPr/>
          </p:nvSpPr>
          <p:spPr>
            <a:xfrm>
              <a:off x="7704000" y="5508000"/>
              <a:ext cx="1726200" cy="740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100" spc="-1" strike="noStrike">
                  <a:solidFill>
                    <a:srgbClr val="ce181e"/>
                  </a:solidFill>
                  <a:latin typeface="Century Gothic"/>
                  <a:ea typeface="DejaVu Sans"/>
                </a:rPr>
                <a:t>Removing pixels with high brightness</a:t>
              </a:r>
              <a:endParaRPr b="0" lang="en-IN" sz="1100" spc="-1" strike="noStrike">
                <a:latin typeface="Arial"/>
              </a:endParaRPr>
            </a:p>
          </p:txBody>
        </p:sp>
      </p:grpSp>
      <p:sp>
        <p:nvSpPr>
          <p:cNvPr id="268" name="TextShape 7"/>
          <p:cNvSpPr txBox="1"/>
          <p:nvPr/>
        </p:nvSpPr>
        <p:spPr>
          <a:xfrm>
            <a:off x="5760000" y="6048000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14: Removing High brightness parts from V component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Time Line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 rot="17700000">
            <a:off x="1461600" y="3301560"/>
            <a:ext cx="135396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 rot="17700000">
            <a:off x="22107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"/>
          <p:cNvSpPr/>
          <p:nvPr/>
        </p:nvSpPr>
        <p:spPr>
          <a:xfrm rot="17700000">
            <a:off x="296064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 rot="17700000">
            <a:off x="37101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"/>
          <p:cNvSpPr/>
          <p:nvPr/>
        </p:nvSpPr>
        <p:spPr>
          <a:xfrm rot="17700000">
            <a:off x="5817240" y="3301560"/>
            <a:ext cx="135396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7"/>
          <p:cNvSpPr/>
          <p:nvPr/>
        </p:nvSpPr>
        <p:spPr>
          <a:xfrm rot="17700000">
            <a:off x="656676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8"/>
          <p:cNvSpPr/>
          <p:nvPr/>
        </p:nvSpPr>
        <p:spPr>
          <a:xfrm rot="17700000">
            <a:off x="867312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9"/>
          <p:cNvSpPr/>
          <p:nvPr/>
        </p:nvSpPr>
        <p:spPr>
          <a:xfrm rot="17700000">
            <a:off x="9962640" y="3301920"/>
            <a:ext cx="13539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" name="Group 10"/>
          <p:cNvGrpSpPr/>
          <p:nvPr/>
        </p:nvGrpSpPr>
        <p:grpSpPr>
          <a:xfrm>
            <a:off x="72000" y="2322360"/>
            <a:ext cx="11776680" cy="4016160"/>
            <a:chOff x="72000" y="2322360"/>
            <a:chExt cx="11776680" cy="4016160"/>
          </a:xfrm>
        </p:grpSpPr>
        <p:sp>
          <p:nvSpPr>
            <p:cNvPr id="279" name="CustomShape 11"/>
            <p:cNvSpPr/>
            <p:nvPr/>
          </p:nvSpPr>
          <p:spPr>
            <a:xfrm>
              <a:off x="72000" y="3902040"/>
              <a:ext cx="127836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2"/>
            <p:cNvSpPr/>
            <p:nvPr/>
          </p:nvSpPr>
          <p:spPr>
            <a:xfrm rot="17700000">
              <a:off x="303480" y="2821680"/>
              <a:ext cx="1590120" cy="765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8840" rIns="0" tIns="0" bIns="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IN" sz="31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Phase 1</a:t>
              </a:r>
              <a:endParaRPr b="0" lang="en-IN" sz="3100" spc="-1" strike="noStrike">
                <a:latin typeface="Arial"/>
              </a:endParaRPr>
            </a:p>
          </p:txBody>
        </p:sp>
        <p:sp>
          <p:nvSpPr>
            <p:cNvPr id="281" name="CustomShape 13"/>
            <p:cNvSpPr/>
            <p:nvPr/>
          </p:nvSpPr>
          <p:spPr>
            <a:xfrm>
              <a:off x="1413720" y="4210200"/>
              <a:ext cx="66240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4"/>
            <p:cNvSpPr/>
            <p:nvPr/>
          </p:nvSpPr>
          <p:spPr>
            <a:xfrm rot="17700000">
              <a:off x="622800" y="518976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Divide Video into Frames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83" name="CustomShape 15"/>
            <p:cNvSpPr/>
            <p:nvPr/>
          </p:nvSpPr>
          <p:spPr>
            <a:xfrm>
              <a:off x="2175480" y="4210200"/>
              <a:ext cx="66240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6"/>
            <p:cNvSpPr/>
            <p:nvPr/>
          </p:nvSpPr>
          <p:spPr>
            <a:xfrm rot="17700000">
              <a:off x="1383120" y="5189760"/>
              <a:ext cx="137484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Night Vision Enhancement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85" name="CustomShape 17"/>
            <p:cNvSpPr/>
            <p:nvPr/>
          </p:nvSpPr>
          <p:spPr>
            <a:xfrm>
              <a:off x="3696120" y="4167720"/>
              <a:ext cx="662400" cy="662400"/>
            </a:xfrm>
            <a:prstGeom prst="ellipse">
              <a:avLst/>
            </a:prstGeom>
            <a:solidFill>
              <a:srgbClr val="7fab5b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8"/>
            <p:cNvSpPr/>
            <p:nvPr/>
          </p:nvSpPr>
          <p:spPr>
            <a:xfrm rot="17700000">
              <a:off x="2146320" y="518976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Background Subtraction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87" name="CustomShape 19"/>
            <p:cNvSpPr/>
            <p:nvPr/>
          </p:nvSpPr>
          <p:spPr>
            <a:xfrm>
              <a:off x="2964960" y="4173840"/>
              <a:ext cx="662400" cy="66276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20"/>
            <p:cNvSpPr/>
            <p:nvPr/>
          </p:nvSpPr>
          <p:spPr>
            <a:xfrm rot="17700000">
              <a:off x="2907360" y="518976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Contour Detection 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89" name="CustomShape 21"/>
            <p:cNvSpPr/>
            <p:nvPr/>
          </p:nvSpPr>
          <p:spPr>
            <a:xfrm>
              <a:off x="4387680" y="3902040"/>
              <a:ext cx="127872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22"/>
            <p:cNvSpPr/>
            <p:nvPr/>
          </p:nvSpPr>
          <p:spPr>
            <a:xfrm rot="17700000">
              <a:off x="4727160" y="2821680"/>
              <a:ext cx="1590120" cy="765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8840" rIns="0" tIns="0" bIns="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IN" sz="31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Phase 2</a:t>
              </a:r>
              <a:endParaRPr b="0" lang="en-IN" sz="3100" spc="-1" strike="noStrike">
                <a:latin typeface="Arial"/>
              </a:endParaRPr>
            </a:p>
          </p:txBody>
        </p:sp>
        <p:sp>
          <p:nvSpPr>
            <p:cNvPr id="291" name="CustomShape 23"/>
            <p:cNvSpPr/>
            <p:nvPr/>
          </p:nvSpPr>
          <p:spPr>
            <a:xfrm>
              <a:off x="5693400" y="4210200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24"/>
            <p:cNvSpPr/>
            <p:nvPr/>
          </p:nvSpPr>
          <p:spPr>
            <a:xfrm rot="17700000">
              <a:off x="5013000" y="524448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Tracking of objects and counting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93" name="CustomShape 25"/>
            <p:cNvSpPr/>
            <p:nvPr/>
          </p:nvSpPr>
          <p:spPr>
            <a:xfrm>
              <a:off x="6382800" y="4210200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26"/>
            <p:cNvSpPr/>
            <p:nvPr/>
          </p:nvSpPr>
          <p:spPr>
            <a:xfrm rot="17700000">
              <a:off x="5774760" y="524448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Distance computation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95" name="CustomShape 27"/>
            <p:cNvSpPr/>
            <p:nvPr/>
          </p:nvSpPr>
          <p:spPr>
            <a:xfrm rot="17700000">
              <a:off x="7412040" y="2821680"/>
              <a:ext cx="1590120" cy="76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8840" rIns="0" tIns="0" bIns="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IN" sz="31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Phase 3</a:t>
              </a:r>
              <a:endParaRPr b="0" lang="en-IN" sz="3100" spc="-1" strike="noStrike">
                <a:latin typeface="Arial"/>
              </a:endParaRPr>
            </a:p>
          </p:txBody>
        </p:sp>
        <p:sp>
          <p:nvSpPr>
            <p:cNvPr id="296" name="CustomShape 28"/>
            <p:cNvSpPr/>
            <p:nvPr/>
          </p:nvSpPr>
          <p:spPr>
            <a:xfrm rot="17700000">
              <a:off x="8273880" y="513648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CNN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297" name="CustomShape 29"/>
            <p:cNvSpPr/>
            <p:nvPr/>
          </p:nvSpPr>
          <p:spPr>
            <a:xfrm>
              <a:off x="2964960" y="2777040"/>
              <a:ext cx="1972440" cy="754200"/>
            </a:xfrm>
            <a:prstGeom prst="roundRect">
              <a:avLst>
                <a:gd name="adj" fmla="val 16667"/>
              </a:avLst>
            </a:prstGeom>
            <a:solidFill>
              <a:srgbClr val="7fab5b"/>
            </a:solidFill>
            <a:ln w="19080">
              <a:solidFill>
                <a:srgbClr val="b5790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05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Completed till Here</a:t>
              </a:r>
              <a:endParaRPr b="0" lang="en-IN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05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Started with Phase 2</a:t>
              </a:r>
              <a:endParaRPr b="0" lang="en-IN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05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Tracking</a:t>
              </a:r>
              <a:endParaRPr b="0" lang="en-IN" sz="1050" spc="-1" strike="noStrike">
                <a:latin typeface="Arial"/>
              </a:endParaRPr>
            </a:p>
          </p:txBody>
        </p:sp>
        <p:sp>
          <p:nvSpPr>
            <p:cNvPr id="298" name="CustomShape 30"/>
            <p:cNvSpPr/>
            <p:nvPr/>
          </p:nvSpPr>
          <p:spPr>
            <a:xfrm>
              <a:off x="7072560" y="3902040"/>
              <a:ext cx="1278360" cy="1278360"/>
            </a:xfrm>
            <a:prstGeom prst="donut">
              <a:avLst>
                <a:gd name="adj" fmla="val 20000"/>
              </a:avLst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31"/>
            <p:cNvSpPr/>
            <p:nvPr/>
          </p:nvSpPr>
          <p:spPr>
            <a:xfrm>
              <a:off x="9097920" y="4174200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0" name="Group 32"/>
            <p:cNvGrpSpPr/>
            <p:nvPr/>
          </p:nvGrpSpPr>
          <p:grpSpPr>
            <a:xfrm>
              <a:off x="9808560" y="3881520"/>
              <a:ext cx="2040120" cy="1278360"/>
              <a:chOff x="9808560" y="3881520"/>
              <a:chExt cx="2040120" cy="1278360"/>
            </a:xfrm>
          </p:grpSpPr>
          <p:sp>
            <p:nvSpPr>
              <p:cNvPr id="301" name="CustomShape 33"/>
              <p:cNvSpPr/>
              <p:nvPr/>
            </p:nvSpPr>
            <p:spPr>
              <a:xfrm>
                <a:off x="9808560" y="3881520"/>
                <a:ext cx="1278720" cy="1278360"/>
              </a:xfrm>
              <a:prstGeom prst="donut">
                <a:avLst>
                  <a:gd name="adj" fmla="val 20000"/>
                </a:avLst>
              </a:prstGeom>
              <a:solidFill>
                <a:srgbClr val="f5a408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34"/>
              <p:cNvSpPr/>
              <p:nvPr/>
            </p:nvSpPr>
            <p:spPr>
              <a:xfrm>
                <a:off x="11186280" y="4189680"/>
                <a:ext cx="662400" cy="662400"/>
              </a:xfrm>
              <a:prstGeom prst="ellipse">
                <a:avLst/>
              </a:prstGeom>
              <a:solidFill>
                <a:srgbClr val="f5a408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3" name="CustomShape 35"/>
            <p:cNvSpPr/>
            <p:nvPr/>
          </p:nvSpPr>
          <p:spPr>
            <a:xfrm rot="17700000">
              <a:off x="10181160" y="2834640"/>
              <a:ext cx="1589760" cy="76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8840" rIns="0" tIns="0" bIns="0" anchor="ctr"/>
            <a:p>
              <a:pPr>
                <a:lnSpc>
                  <a:spcPct val="90000"/>
                </a:lnSpc>
                <a:spcAft>
                  <a:spcPts val="1086"/>
                </a:spcAft>
              </a:pPr>
              <a:r>
                <a:rPr b="0" lang="en-IN" sz="31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Phase 4</a:t>
              </a:r>
              <a:endParaRPr b="0" lang="en-IN" sz="3100" spc="-1" strike="noStrike">
                <a:latin typeface="Arial"/>
              </a:endParaRPr>
            </a:p>
          </p:txBody>
        </p:sp>
        <p:sp>
          <p:nvSpPr>
            <p:cNvPr id="304" name="CustomShape 36"/>
            <p:cNvSpPr/>
            <p:nvPr/>
          </p:nvSpPr>
          <p:spPr>
            <a:xfrm rot="17700000">
              <a:off x="10393200" y="5199120"/>
              <a:ext cx="1374840" cy="66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Deploying application over cloud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05" name="CustomShape 37"/>
            <p:cNvSpPr/>
            <p:nvPr/>
          </p:nvSpPr>
          <p:spPr>
            <a:xfrm rot="17700000">
              <a:off x="7678800" y="5097960"/>
              <a:ext cx="1374840" cy="66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38160" tIns="0" bIns="0" anchor="ctr"/>
            <a:p>
              <a:pPr algn="r">
                <a:lnSpc>
                  <a:spcPct val="90000"/>
                </a:lnSpc>
                <a:spcAft>
                  <a:spcPts val="524"/>
                </a:spcAft>
              </a:pPr>
              <a:r>
                <a:rPr b="0" lang="en-IN" sz="15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Annotation</a:t>
              </a:r>
              <a:endParaRPr b="0" lang="en-IN" sz="1500" spc="-1" strike="noStrike">
                <a:latin typeface="Arial"/>
              </a:endParaRPr>
            </a:p>
          </p:txBody>
        </p:sp>
        <p:sp>
          <p:nvSpPr>
            <p:cNvPr id="306" name="CustomShape 38"/>
            <p:cNvSpPr/>
            <p:nvPr/>
          </p:nvSpPr>
          <p:spPr>
            <a:xfrm>
              <a:off x="8394840" y="4171680"/>
              <a:ext cx="662760" cy="662400"/>
            </a:xfrm>
            <a:prstGeom prst="ellipse">
              <a:avLst/>
            </a:prstGeom>
            <a:solidFill>
              <a:srgbClr val="f5a408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42920" y="84456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Image Enhancement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81080" y="2500920"/>
            <a:ext cx="12009600" cy="48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Histogram Equalization</a:t>
            </a:r>
            <a:endParaRPr b="0" lang="en-IN" sz="16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Image has 256 pixel brightness values so there are 256 bins and the number of pixels are depicted using histogram</a:t>
            </a:r>
            <a:endParaRPr b="0" lang="en-IN" sz="16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Histogram equalization</a:t>
            </a: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 is a technique for adjusting </a:t>
            </a: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image</a:t>
            </a: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 intensities to enhance contrast</a:t>
            </a:r>
            <a:endParaRPr b="0" lang="en-IN" sz="16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Adaptive histogram equalization</a:t>
            </a:r>
            <a:endParaRPr b="0" lang="en-IN" sz="16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Adaptive histogram equalization</a:t>
            </a:r>
            <a:r>
              <a:rPr b="0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 (AHE) is a technique used to improve contrast in images. </a:t>
            </a:r>
            <a:endParaRPr b="0" lang="en-IN" sz="14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It differs from ordinary histogram equalization in the respect that the adaptive method computes several histograms, each corresponding to a distinct section of the image, and uses them to redistribute the lightness values of the image. </a:t>
            </a:r>
            <a:endParaRPr b="0" lang="en-IN" sz="14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It helps in improving the local contrast and enhancing the edges in each region of an image.</a:t>
            </a:r>
            <a:endParaRPr b="0" lang="en-IN" sz="1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CLAHE</a:t>
            </a:r>
            <a:endParaRPr b="0" lang="en-IN" sz="18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AHE overamplifies noise in homogeneous regions of an image. A variant of AHE, </a:t>
            </a:r>
            <a:r>
              <a:rPr b="1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Contrast Limited Adaptive Histogram Equalization</a:t>
            </a:r>
            <a:r>
              <a:rPr b="0" lang="en-IN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 (CLAHE) prevents this by limiting the amplification.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References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276560" y="2472480"/>
            <a:ext cx="9676080" cy="36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https://www.tutorialspoint.com/erosion-and-dilation-of-images-using-opencv-in-python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https://www.learnopencv.com/filling-holes-in-an-image-using-opencv-python-c/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https://dsp.stackexchange.com/questions/454/detecting-trail-in-forest-images/459#459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https://dsp.stackexchange.com/questions/2247/how-can-i-remove-shadows-from-an-image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https://docs.opencv.org/3.1.0/db/d5c/tutorial_py_bg_subtraction.html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  <a:hlinkClick r:id="rId6"/>
              </a:rPr>
              <a:t>https://docs.opencv.org/3.0-beta/doc/py_tutorials/py_imgproc/py_morphological_ops/py_morphological_ops.html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1285200" y="5717880"/>
            <a:ext cx="885888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Content Placeholder 3" descr=""/>
          <p:cNvPicPr/>
          <p:nvPr/>
        </p:nvPicPr>
        <p:blipFill>
          <a:blip r:embed="rId1"/>
          <a:stretch/>
        </p:blipFill>
        <p:spPr>
          <a:xfrm>
            <a:off x="-754560" y="253440"/>
            <a:ext cx="13475880" cy="685548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4356000" y="6548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1: Histogram of the input image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Content Placeholder 3" descr=""/>
          <p:cNvPicPr/>
          <p:nvPr/>
        </p:nvPicPr>
        <p:blipFill>
          <a:blip r:embed="rId1"/>
          <a:stretch/>
        </p:blipFill>
        <p:spPr>
          <a:xfrm>
            <a:off x="-682920" y="36000"/>
            <a:ext cx="13475880" cy="685548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528000" y="6332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2: Adjusted histogram of the input image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154880" y="2603520"/>
            <a:ext cx="875952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-762120" y="-155880"/>
            <a:ext cx="13781880" cy="701136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744000" y="633240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3: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CLAHE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applied to the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input image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154880" y="947880"/>
            <a:ext cx="8759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Background Subtraction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>
            <a:off x="6125040" y="2400480"/>
            <a:ext cx="5833440" cy="40978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36000" y="2570760"/>
            <a:ext cx="612288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b="0" lang="en-IN" sz="1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Background subtraction (BS) is a technique for generating a foreground mask. 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9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b="0" lang="en-IN" sz="1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 binary image containing moving objects in the scene.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9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buClr>
                <a:srgbClr val="fac96a"/>
              </a:buClr>
              <a:buFont typeface="Century Gothic"/>
              <a:buChar char="►"/>
            </a:pPr>
            <a:r>
              <a:rPr b="0" lang="en-IN" sz="1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Calculates the foreground mask performing a subtraction.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9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992000" y="6354360"/>
            <a:ext cx="3636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4: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Background </a:t>
            </a: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Subtraction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44960" y="2272680"/>
            <a:ext cx="573552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is normally performed on binary images. 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needs two inputs, one is our original image, second one is called structuring element or kernel which decides the nature of operation. 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Two basic morphological operators are Erosion and Dilation. Then its variant forms like Opening, Closing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197720" y="1080000"/>
            <a:ext cx="664848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Morphological Operations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8640000" y="3060720"/>
            <a:ext cx="1798200" cy="240948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7272000" y="5977440"/>
            <a:ext cx="5112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5: Input image for Morphological Transformations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2000" y="1800000"/>
            <a:ext cx="38865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increases the white region in the image or size of foreground object increases.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A kernel slides over the image if the entire area in the kernel isn't black, then it is converted to white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50080" y="864000"/>
            <a:ext cx="664848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Dilation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610920" y="4320000"/>
            <a:ext cx="1511640" cy="20253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232000" y="4320000"/>
            <a:ext cx="1546560" cy="201456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4798080" y="925920"/>
            <a:ext cx="225648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Opening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320000" y="1912680"/>
            <a:ext cx="35265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is primarly useful when we want to remove the noise in our image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We used this operation to reduce noise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4692960" y="4140000"/>
            <a:ext cx="3009600" cy="201456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8937720" y="972000"/>
            <a:ext cx="189684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Closing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8136000" y="1768680"/>
            <a:ext cx="37425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It is useful in closing small holes inside the foreground objects, or small black points on the object.</a:t>
            </a:r>
            <a:endParaRPr b="0" lang="en-IN" sz="18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We used this operation to decrease overlaping contours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8784000" y="4320000"/>
            <a:ext cx="2950560" cy="201456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2232000" y="4320000"/>
            <a:ext cx="15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8"/>
          <p:cNvSpPr/>
          <p:nvPr/>
        </p:nvSpPr>
        <p:spPr>
          <a:xfrm>
            <a:off x="504000" y="4320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9"/>
          <p:cNvSpPr/>
          <p:nvPr/>
        </p:nvSpPr>
        <p:spPr>
          <a:xfrm>
            <a:off x="6264000" y="4176000"/>
            <a:ext cx="17985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4536000" y="4176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1"/>
          <p:cNvSpPr/>
          <p:nvPr/>
        </p:nvSpPr>
        <p:spPr>
          <a:xfrm>
            <a:off x="10404000" y="4320000"/>
            <a:ext cx="1546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8676000" y="4320000"/>
            <a:ext cx="165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13"/>
          <p:cNvSpPr txBox="1"/>
          <p:nvPr/>
        </p:nvSpPr>
        <p:spPr>
          <a:xfrm>
            <a:off x="991440" y="642600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6: Distilation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TextShape 14"/>
          <p:cNvSpPr txBox="1"/>
          <p:nvPr/>
        </p:nvSpPr>
        <p:spPr>
          <a:xfrm>
            <a:off x="5112000" y="638532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7: Distilation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TextShape 15"/>
          <p:cNvSpPr txBox="1"/>
          <p:nvPr/>
        </p:nvSpPr>
        <p:spPr>
          <a:xfrm>
            <a:off x="9216000" y="6421320"/>
            <a:ext cx="22125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8: Distilation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27040" y="1288440"/>
            <a:ext cx="3575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Gaussian Blur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245160" y="2272680"/>
            <a:ext cx="46785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Gaussian blur</a:t>
            </a: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 blurs an image by applying Gaussian function .It is used to reduce image noise and reduce detail.</a:t>
            </a:r>
            <a:endParaRPr b="0" lang="en-IN" sz="16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The visual effect of this blurring technique is a smooth blur resembling that of viewing the image through a translucent screen.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1"/>
          <a:stretch/>
        </p:blipFill>
        <p:spPr>
          <a:xfrm>
            <a:off x="2953440" y="4033440"/>
            <a:ext cx="1294560" cy="2014560"/>
          </a:xfrm>
          <a:prstGeom prst="rect">
            <a:avLst/>
          </a:prstGeom>
          <a:ln>
            <a:noFill/>
          </a:ln>
        </p:spPr>
      </p:pic>
      <p:pic>
        <p:nvPicPr>
          <p:cNvPr id="195" name="Picture 7" descr=""/>
          <p:cNvPicPr/>
          <p:nvPr/>
        </p:nvPicPr>
        <p:blipFill>
          <a:blip r:embed="rId2"/>
          <a:stretch/>
        </p:blipFill>
        <p:spPr>
          <a:xfrm>
            <a:off x="1073160" y="4464000"/>
            <a:ext cx="1302840" cy="130860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6408000" y="2268000"/>
            <a:ext cx="38145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IN" sz="16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Median blur</a:t>
            </a: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 takes median of all the pixels under kernel area and central element is replaced with this median value.</a:t>
            </a:r>
            <a:endParaRPr b="0" lang="en-IN" sz="1600" spc="-1" strike="noStrike">
              <a:latin typeface="Arial"/>
            </a:endParaRPr>
          </a:p>
          <a:p>
            <a:pPr marL="343080" indent="-340560" algn="just">
              <a:lnSpc>
                <a:spcPct val="100000"/>
              </a:lnSpc>
              <a:spcBef>
                <a:spcPts val="1001"/>
              </a:spcBef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404040"/>
                </a:solidFill>
                <a:latin typeface="Century Gothic"/>
                <a:ea typeface="Noto Sans CJK SC Regular"/>
              </a:rPr>
              <a:t>The visual effect of this blurring technique is removal of salt and pepper noise.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6804000" y="1288440"/>
            <a:ext cx="3575520" cy="7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Median Blur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912000" y="4321440"/>
            <a:ext cx="3022560" cy="1798560"/>
          </a:xfrm>
          <a:prstGeom prst="rect">
            <a:avLst/>
          </a:prstGeom>
          <a:ln>
            <a:noFill/>
          </a:ln>
        </p:spPr>
      </p:pic>
      <p:sp>
        <p:nvSpPr>
          <p:cNvPr id="199" name="TextShape 5"/>
          <p:cNvSpPr txBox="1"/>
          <p:nvPr/>
        </p:nvSpPr>
        <p:spPr>
          <a:xfrm>
            <a:off x="1440000" y="6336000"/>
            <a:ext cx="288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9: Gaussian Blur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" name="TextShape 6"/>
          <p:cNvSpPr txBox="1"/>
          <p:nvPr/>
        </p:nvSpPr>
        <p:spPr>
          <a:xfrm>
            <a:off x="7128000" y="6277320"/>
            <a:ext cx="2520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ce181e"/>
                </a:solidFill>
                <a:latin typeface="Arial"/>
                <a:ea typeface="DejaVu Sans"/>
              </a:rPr>
              <a:t>Figure 10: Median Blur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Traffic</Template>
  <TotalTime>427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2019-06-12T05:15:59Z</dcterms:created>
  <dc:creator>ANKUR GUPTA</dc:creator>
  <dc:description/>
  <dc:language>en-IN</dc:language>
  <cp:lastModifiedBy/>
  <dcterms:modified xsi:type="dcterms:W3CDTF">2019-06-13T10:23:04Z</dcterms:modified>
  <cp:revision>85</cp:revision>
  <dc:subject/>
  <dc:title>Problem Statement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